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7" r:id="rId16"/>
    <p:sldId id="288" r:id="rId17"/>
    <p:sldId id="28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34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50" d="100"/>
          <a:sy n="50" d="100"/>
        </p:scale>
        <p:origin x="3403" y="3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0DF988-5CAB-432B-8D0B-D8C3E059DFB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356AA-AEFC-428A-8BD0-AA2D3C5918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7DEA4-367D-4080-83F2-8D3D2CA6B32A}" type="datetimeFigureOut">
              <a:rPr lang="en-US" smtClean="0"/>
              <a:t>8/3/2021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865BBC-F712-4550-A53A-E3704893E6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944CF1-DDB6-4D6E-8031-215AE90439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08541-035C-4B65-9610-76D15F8AC2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519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0E602-17AB-462D-97EB-415C7E6D4A8D}" type="datetimeFigureOut">
              <a:rPr lang="en-US" smtClean="0"/>
              <a:t>8/3/2021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CF3A1-9863-43A3-B39B-8E6FEFD6E2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56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941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3ED610-C66B-4824-A437-94E15AA5FF81}"/>
              </a:ext>
            </a:extLst>
          </p:cNvPr>
          <p:cNvSpPr/>
          <p:nvPr userDrawn="1"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865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047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Top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904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Left Light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685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Right L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36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590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471998" y="2385000"/>
            <a:ext cx="720001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5400000" flipH="1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CF587A-B161-455A-8783-631E82DF3D52}"/>
              </a:ext>
            </a:extLst>
          </p:cNvPr>
          <p:cNvSpPr/>
          <p:nvPr userDrawn="1"/>
        </p:nvSpPr>
        <p:spPr>
          <a:xfrm flipH="1">
            <a:off x="11125201" y="720000"/>
            <a:ext cx="360000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1986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Left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048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415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with B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2268F6-10A6-447E-9928-37CC0D5A4B0A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prstGeom prst="rect">
            <a:avLst/>
          </a:pr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863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6280A-DD18-47F6-A3B4-3B0571BE0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55BB1-64FB-4BD8-95CC-0516CA79B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364E89-A8EE-406F-81DD-C6357B15C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8C719C-3F6B-4A74-BAD7-C48CE3BB03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CFE0CD-5513-4A5E-9C88-11D165C629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467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180DC9F-82D9-470B-A264-73E211A439D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6818300" cy="5382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3874400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i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41F296-3DCB-4C9E-952C-F67314DAE035}"/>
              </a:ext>
            </a:extLst>
          </p:cNvPr>
          <p:cNvSpPr/>
          <p:nvPr userDrawn="1"/>
        </p:nvSpPr>
        <p:spPr>
          <a:xfrm>
            <a:off x="4386000" y="0"/>
            <a:ext cx="3420000" cy="72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D70D7B-44ED-404A-AE13-9736DF7B3B33}"/>
              </a:ext>
            </a:extLst>
          </p:cNvPr>
          <p:cNvSpPr/>
          <p:nvPr userDrawn="1"/>
        </p:nvSpPr>
        <p:spPr>
          <a:xfrm flipH="1">
            <a:off x="4026000" y="359999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B41035-2FD8-4902-B929-588169F22676}"/>
              </a:ext>
            </a:extLst>
          </p:cNvPr>
          <p:cNvSpPr/>
          <p:nvPr userDrawn="1"/>
        </p:nvSpPr>
        <p:spPr>
          <a:xfrm flipH="1">
            <a:off x="7806000" y="359999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A932B8-FAA6-4A87-B8F7-68ED82F755E7}"/>
              </a:ext>
            </a:extLst>
          </p:cNvPr>
          <p:cNvSpPr/>
          <p:nvPr userDrawn="1"/>
        </p:nvSpPr>
        <p:spPr>
          <a:xfrm>
            <a:off x="4386000" y="6498000"/>
            <a:ext cx="3420000" cy="36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65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rrow 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7611CC6-4034-4273-B7B4-094F017E5B09}"/>
              </a:ext>
            </a:extLst>
          </p:cNvPr>
          <p:cNvSpPr/>
          <p:nvPr userDrawn="1"/>
        </p:nvSpPr>
        <p:spPr>
          <a:xfrm flipH="1">
            <a:off x="11473200" y="6138000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6250" y="894521"/>
            <a:ext cx="2577549" cy="1858617"/>
          </a:xfrm>
        </p:spPr>
        <p:txBody>
          <a:bodyPr anchor="b">
            <a:normAutofit/>
          </a:bodyPr>
          <a:lstStyle>
            <a:lvl1pPr algn="ctr">
              <a:defRPr sz="3200" i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252" y="3856383"/>
            <a:ext cx="2577548" cy="21070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9751C31-CBB5-46BC-BEF2-9804C8527D67}"/>
              </a:ext>
            </a:extLst>
          </p:cNvPr>
          <p:cNvSpPr/>
          <p:nvPr userDrawn="1"/>
        </p:nvSpPr>
        <p:spPr>
          <a:xfrm>
            <a:off x="8584635" y="713698"/>
            <a:ext cx="2879560" cy="5418000"/>
          </a:xfrm>
          <a:custGeom>
            <a:avLst/>
            <a:gdLst>
              <a:gd name="connsiteX0" fmla="*/ 0 w 2879560"/>
              <a:gd name="connsiteY0" fmla="*/ 0 h 5418000"/>
              <a:gd name="connsiteX1" fmla="*/ 179215 w 2879560"/>
              <a:gd name="connsiteY1" fmla="*/ 0 h 5418000"/>
              <a:gd name="connsiteX2" fmla="*/ 179215 w 2879560"/>
              <a:gd name="connsiteY2" fmla="*/ 366302 h 5418000"/>
              <a:gd name="connsiteX3" fmla="*/ 2700346 w 2879560"/>
              <a:gd name="connsiteY3" fmla="*/ 366302 h 5418000"/>
              <a:gd name="connsiteX4" fmla="*/ 2700346 w 2879560"/>
              <a:gd name="connsiteY4" fmla="*/ 0 h 5418000"/>
              <a:gd name="connsiteX5" fmla="*/ 2879560 w 2879560"/>
              <a:gd name="connsiteY5" fmla="*/ 0 h 5418000"/>
              <a:gd name="connsiteX6" fmla="*/ 2879560 w 2879560"/>
              <a:gd name="connsiteY6" fmla="*/ 5418000 h 5418000"/>
              <a:gd name="connsiteX7" fmla="*/ 0 w 2879560"/>
              <a:gd name="connsiteY7" fmla="*/ 5418000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8" fmla="*/ 2791786 w 2879560"/>
              <a:gd name="connsiteY8" fmla="*/ 457742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  <a:gd name="connsiteX6" fmla="*/ 179215 w 2879560"/>
              <a:gd name="connsiteY6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79560" h="5418000">
                <a:moveTo>
                  <a:pt x="2700346" y="0"/>
                </a:moveTo>
                <a:lnTo>
                  <a:pt x="2879560" y="0"/>
                </a:lnTo>
                <a:lnTo>
                  <a:pt x="2879560" y="5418000"/>
                </a:lnTo>
                <a:lnTo>
                  <a:pt x="0" y="5418000"/>
                </a:lnTo>
                <a:lnTo>
                  <a:pt x="0" y="0"/>
                </a:lnTo>
                <a:lnTo>
                  <a:pt x="179215" y="0"/>
                </a:lnTo>
              </a:path>
            </a:pathLst>
          </a:custGeom>
          <a:noFill/>
          <a:ln>
            <a:solidFill>
              <a:schemeClr val="accent6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8918534" y="0"/>
            <a:ext cx="2211762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7498800" cy="5382000"/>
          </a:xfrm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401441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1080000" y="0"/>
            <a:ext cx="2520000" cy="2304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1F11B5-8838-43F4-B445-480FB80FCC73}"/>
              </a:ext>
            </a:extLst>
          </p:cNvPr>
          <p:cNvSpPr/>
          <p:nvPr userDrawn="1"/>
        </p:nvSpPr>
        <p:spPr>
          <a:xfrm>
            <a:off x="1080000" y="5760000"/>
            <a:ext cx="2520000" cy="1098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817" y="213691"/>
            <a:ext cx="2279373" cy="1858617"/>
          </a:xfrm>
        </p:spPr>
        <p:txBody>
          <a:bodyPr anchor="b">
            <a:normAutofit/>
          </a:bodyPr>
          <a:lstStyle>
            <a:lvl1pPr algn="ctr">
              <a:defRPr sz="320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80000" y="2304000"/>
            <a:ext cx="2520000" cy="3454357"/>
          </a:xfrm>
        </p:spPr>
        <p:txBody>
          <a:bodyPr anchor="ctr"/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E2A558-A752-4F84-96CD-9C73D34C3E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73563" y="2674144"/>
            <a:ext cx="6529387" cy="1509713"/>
          </a:xfrm>
        </p:spPr>
        <p:txBody>
          <a:bodyPr anchor="ctr"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Write something memorable…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1E4597-9A31-4A37-A907-D3F61EB7F82E}"/>
              </a:ext>
            </a:extLst>
          </p:cNvPr>
          <p:cNvSpPr/>
          <p:nvPr userDrawn="1"/>
        </p:nvSpPr>
        <p:spPr>
          <a:xfrm flipH="1">
            <a:off x="10768500" y="5395300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C246D3C-862F-4C73-8928-347E381A9763}"/>
              </a:ext>
            </a:extLst>
          </p:cNvPr>
          <p:cNvSpPr/>
          <p:nvPr userDrawn="1"/>
        </p:nvSpPr>
        <p:spPr>
          <a:xfrm>
            <a:off x="704386" y="713698"/>
            <a:ext cx="10767616" cy="5418000"/>
          </a:xfrm>
          <a:custGeom>
            <a:avLst/>
            <a:gdLst>
              <a:gd name="connsiteX0" fmla="*/ 0 w 10783231"/>
              <a:gd name="connsiteY0" fmla="*/ 0 h 5418000"/>
              <a:gd name="connsiteX1" fmla="*/ 97696 w 10783231"/>
              <a:gd name="connsiteY1" fmla="*/ 0 h 5418000"/>
              <a:gd name="connsiteX2" fmla="*/ 97696 w 10783231"/>
              <a:gd name="connsiteY2" fmla="*/ 1578240 h 5418000"/>
              <a:gd name="connsiteX3" fmla="*/ 3148264 w 10783231"/>
              <a:gd name="connsiteY3" fmla="*/ 1578240 h 5418000"/>
              <a:gd name="connsiteX4" fmla="*/ 3148264 w 10783231"/>
              <a:gd name="connsiteY4" fmla="*/ 0 h 5418000"/>
              <a:gd name="connsiteX5" fmla="*/ 10783231 w 10783231"/>
              <a:gd name="connsiteY5" fmla="*/ 0 h 5418000"/>
              <a:gd name="connsiteX6" fmla="*/ 10783231 w 10783231"/>
              <a:gd name="connsiteY6" fmla="*/ 5418000 h 5418000"/>
              <a:gd name="connsiteX7" fmla="*/ 0 w 10783231"/>
              <a:gd name="connsiteY7" fmla="*/ 541800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8" fmla="*/ 3239704 w 10783231"/>
              <a:gd name="connsiteY8" fmla="*/ 166968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6" fmla="*/ 97696 w 10783231"/>
              <a:gd name="connsiteY6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83231" h="5418000">
                <a:moveTo>
                  <a:pt x="3148264" y="0"/>
                </a:moveTo>
                <a:lnTo>
                  <a:pt x="10783231" y="0"/>
                </a:lnTo>
                <a:lnTo>
                  <a:pt x="10783231" y="5418000"/>
                </a:lnTo>
                <a:lnTo>
                  <a:pt x="0" y="541800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113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Image and Author N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9A351EC-2A75-45E3-AAA9-061FE77125E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7752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7752000 w 10753200"/>
              <a:gd name="connsiteY3" fmla="*/ 5382000 h 5382000"/>
              <a:gd name="connsiteX4" fmla="*/ 0 w 10753200"/>
              <a:gd name="connsiteY4" fmla="*/ 0 h 5382000"/>
              <a:gd name="connsiteX5" fmla="*/ 3000000 w 10753200"/>
              <a:gd name="connsiteY5" fmla="*/ 0 h 5382000"/>
              <a:gd name="connsiteX6" fmla="*/ 3000000 w 10753200"/>
              <a:gd name="connsiteY6" fmla="*/ 5382000 h 5382000"/>
              <a:gd name="connsiteX7" fmla="*/ 0 w 10753200"/>
              <a:gd name="connsiteY7" fmla="*/ 538200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200" h="5382000">
                <a:moveTo>
                  <a:pt x="7752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7752000" y="5382000"/>
                </a:lnTo>
                <a:close/>
                <a:moveTo>
                  <a:pt x="0" y="0"/>
                </a:moveTo>
                <a:lnTo>
                  <a:pt x="3000000" y="0"/>
                </a:lnTo>
                <a:lnTo>
                  <a:pt x="3000000" y="5382000"/>
                </a:lnTo>
                <a:lnTo>
                  <a:pt x="0" y="5382000"/>
                </a:lnTo>
                <a:close/>
              </a:path>
            </a:pathLst>
          </a:custGeom>
        </p:spPr>
        <p:txBody>
          <a:bodyPr wrap="square" lIns="360000" anchor="ctr">
            <a:noAutofit/>
          </a:bodyPr>
          <a:lstStyle>
            <a:lvl1pPr marL="0" indent="0" algn="l">
              <a:buNone/>
              <a:defRPr sz="1800" i="1"/>
            </a:lvl1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3720000" y="359999"/>
            <a:ext cx="47520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4080000" y="711624"/>
            <a:ext cx="4032000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11475311" y="360000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5735688" y="577800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4512000" y="924339"/>
            <a:ext cx="3168000" cy="350558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00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451200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134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029B8-590B-4709-B45D-CCE1274F1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858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C8399-AFEE-4A79-9D20-853B44756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052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9960140-2A2E-4503-8278-0345FDE319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5D2181E-D15A-4350-A32F-D47DCEDEF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7DDFAA-3A73-4B3E-B81D-B1D2C1818390}"/>
              </a:ext>
            </a:extLst>
          </p:cNvPr>
          <p:cNvSpPr/>
          <p:nvPr userDrawn="1"/>
        </p:nvSpPr>
        <p:spPr>
          <a:xfrm>
            <a:off x="5735687" y="5778000"/>
            <a:ext cx="720625" cy="108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9C2B09-A978-456B-A8F2-C766DA7A81D8}"/>
              </a:ext>
            </a:extLst>
          </p:cNvPr>
          <p:cNvSpPr/>
          <p:nvPr userDrawn="1"/>
        </p:nvSpPr>
        <p:spPr>
          <a:xfrm>
            <a:off x="5735688" y="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283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87E81-20CC-4C8C-BB1D-A38B4DAD5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7CDCC-7A8F-411F-AD9C-3B24B05832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33D20-35D1-490A-BD78-47D062FBE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6B6B5F-82CD-40A1-8FD6-717BF4D105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A430C2-A8FB-4210-A7D3-AB7A97B8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876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D959E-3051-49C8-AC81-F2B64A84F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7873"/>
            <a:ext cx="5157787" cy="7672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537F1-D747-4E81-81B9-B5716EA59D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944379-270F-4361-94CB-AD13F914E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7873"/>
            <a:ext cx="5183188" cy="7672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0ECA14-4888-4C66-A15F-6B781D074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0623264-E0F5-4AB3-B974-14E2E3B66D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0C66A2F-89F8-40C6-8391-D53AEF0DF7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71072358-6CE0-4D6C-9CE9-35BFA6D1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2631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D45207B-6715-4F5E-9B3F-D1BC499956ED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780D37-79E5-4C07-986A-D7B39C10D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522"/>
            <a:ext cx="10515600" cy="796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D4B9F-5853-4E4D-875D-99C8E8CA4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378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82154-E8DC-43D0-914D-21ADE1267E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378" y="6236849"/>
            <a:ext cx="41148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B5EC2-DEC6-4324-B094-081B721F8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68408" y="6236849"/>
            <a:ext cx="27432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5B6CB50-3B36-4CE9-A038-847D2A6D1A5E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43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63" r:id="rId5"/>
    <p:sldLayoutId id="2147483664" r:id="rId6"/>
    <p:sldLayoutId id="2147483651" r:id="rId7"/>
    <p:sldLayoutId id="2147483652" r:id="rId8"/>
    <p:sldLayoutId id="2147483653" r:id="rId9"/>
    <p:sldLayoutId id="2147483654" r:id="rId10"/>
    <p:sldLayoutId id="2147483661" r:id="rId11"/>
    <p:sldLayoutId id="2147483665" r:id="rId12"/>
    <p:sldLayoutId id="2147483666" r:id="rId13"/>
    <p:sldLayoutId id="2147483668" r:id="rId14"/>
    <p:sldLayoutId id="2147483655" r:id="rId15"/>
    <p:sldLayoutId id="2147483667" r:id="rId16"/>
    <p:sldLayoutId id="214748365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15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80000"/>
        <a:buFont typeface="Garamond" panose="02020404030301010803" pitchFamily="18" charset="0"/>
        <a:buChar char="°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7D730A-05C3-4824-99A7-4911AE0DFC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71790" y="2042319"/>
            <a:ext cx="3168000" cy="1893577"/>
          </a:xfrm>
        </p:spPr>
        <p:txBody>
          <a:bodyPr/>
          <a:lstStyle/>
          <a:p>
            <a:pPr algn="l"/>
            <a:r>
              <a:rPr lang="en-IN" b="1" i="0" dirty="0">
                <a:effectLst/>
                <a:latin typeface="Roboto" panose="02000000000000000000" pitchFamily="2" charset="0"/>
              </a:rPr>
              <a:t>Data Analytics Life Cycle 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6AC3F12-360E-4CF2-98CE-B7BC1F2858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1790" y="4359966"/>
            <a:ext cx="3168000" cy="1573696"/>
          </a:xfrm>
        </p:spPr>
        <p:txBody>
          <a:bodyPr>
            <a:normAutofit fontScale="85000" lnSpcReduction="10000"/>
          </a:bodyPr>
          <a:lstStyle/>
          <a:p>
            <a:pPr algn="just"/>
            <a:br>
              <a:rPr lang="en-US" dirty="0"/>
            </a:br>
            <a:r>
              <a:rPr lang="en-US" dirty="0"/>
              <a:t>  </a:t>
            </a:r>
            <a:r>
              <a:rPr lang="en-US" b="0" i="0" dirty="0">
                <a:effectLst/>
                <a:latin typeface="arial" panose="020B0604020202020204" pitchFamily="34" charset="0"/>
              </a:rPr>
              <a:t>The data analytics lifecycle is a circular process that consists </a:t>
            </a:r>
            <a:r>
              <a:rPr lang="en-US" b="1" i="0" dirty="0">
                <a:effectLst/>
                <a:latin typeface="arial" panose="020B0604020202020204" pitchFamily="34" charset="0"/>
              </a:rPr>
              <a:t>of six basic stages</a:t>
            </a:r>
            <a:r>
              <a:rPr lang="en-US" b="0" i="0" dirty="0">
                <a:effectLst/>
                <a:latin typeface="arial" panose="020B0604020202020204" pitchFamily="34" charset="0"/>
              </a:rPr>
              <a:t> that define how information is created, gathered, processed, used, and analyzed for business goals.</a:t>
            </a:r>
            <a:endParaRPr lang="en-US" dirty="0"/>
          </a:p>
        </p:txBody>
      </p:sp>
      <p:pic>
        <p:nvPicPr>
          <p:cNvPr id="12" name="Picture Placeholder 11" descr="coworkers collaborating around a laptop">
            <a:extLst>
              <a:ext uri="{FF2B5EF4-FFF2-40B4-BE49-F238E27FC236}">
                <a16:creationId xmlns:a16="http://schemas.microsoft.com/office/drawing/2014/main" id="{4E1D3972-2DD0-4391-858D-59E2607DB48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9938" r="5506"/>
          <a:stretch/>
        </p:blipFill>
        <p:spPr>
          <a:xfrm>
            <a:off x="720000" y="720000"/>
            <a:ext cx="6818300" cy="5382000"/>
          </a:xfrm>
        </p:spPr>
      </p:pic>
    </p:spTree>
    <p:extLst>
      <p:ext uri="{BB962C8B-B14F-4D97-AF65-F5344CB8AC3E}">
        <p14:creationId xmlns:p14="http://schemas.microsoft.com/office/powerpoint/2010/main" val="2537158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CDCAAB-A160-4231-B6D4-1E2FEE84C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374" y="728870"/>
            <a:ext cx="10681252" cy="53273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FA4099-FE00-4564-A901-16611007B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965" y="728870"/>
            <a:ext cx="2122626" cy="54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735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AB5D9F-EE5F-4426-9F5F-CE362560F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69" y="768626"/>
            <a:ext cx="10734261" cy="531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87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3C962-9C78-4F4C-8650-2CCD2D81A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70" y="728870"/>
            <a:ext cx="10707755" cy="53008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C7A202-60FF-473D-BFF3-CC73099A5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8982" y="758687"/>
            <a:ext cx="2002114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030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0719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2322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AA8A3A-E6E9-4138-B40D-B60821E55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58" y="728870"/>
            <a:ext cx="10840278" cy="538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098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22867A-AE71-4D29-8836-BBE1D90CD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556" y="753718"/>
            <a:ext cx="10740887" cy="528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762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EBAA79-A87E-43B0-9274-A00DBA390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70" y="728870"/>
            <a:ext cx="10734260" cy="536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375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374A06-7F0C-44A5-90A8-996F676AE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71" y="755374"/>
            <a:ext cx="10721008" cy="53141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CAD662-31A9-4D4F-A82B-74D637806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2843" y="771939"/>
            <a:ext cx="1981200" cy="6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27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7C0FF3-C98D-45EE-BACC-54B46A110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26" y="768625"/>
            <a:ext cx="10681251" cy="528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69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834AB5-7DF2-4ABC-849F-CD72B03C3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70" y="747712"/>
            <a:ext cx="10721007" cy="53625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21C2B4-43DF-4A8C-BD82-D18A40B23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8070" y="770903"/>
            <a:ext cx="1815546" cy="4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97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AD060F-2519-4ECE-8A63-7E716A7A4B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783535"/>
            <a:ext cx="10668000" cy="52909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3E8BE7-166A-46B5-939B-C8C214951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6770" y="5587448"/>
            <a:ext cx="838200" cy="4555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A5F608-026D-432A-AD87-EDB81CB82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7583" y="783535"/>
            <a:ext cx="1616765" cy="52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10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718CDA-08BB-4C96-AE85-E576FB675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26" y="742122"/>
            <a:ext cx="10654748" cy="532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169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-Theme-Water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MS-Theme-Water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 Conference Presentation_Win32_SB v2" id="{BC88B365-8E38-4ABB-98F4-3EC291BC7C6D}" vid="{68186960-B69F-4045-8CE0-AF496D95D6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7FF9F3B-DE24-4577-9CF6-31E167D48E2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F208899-44E9-47BE-97CD-9D5D01FB74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594B7CA-1290-47DA-A8FD-EC74EF42B4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Classic conference presentation</Template>
  <TotalTime>21</TotalTime>
  <Words>40</Words>
  <Application>Microsoft Office PowerPoint</Application>
  <PresentationFormat>Widescreen</PresentationFormat>
  <Paragraphs>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</vt:lpstr>
      <vt:lpstr>Calibri</vt:lpstr>
      <vt:lpstr>Garamond</vt:lpstr>
      <vt:lpstr>Roboto</vt:lpstr>
      <vt:lpstr>Office Theme</vt:lpstr>
      <vt:lpstr>Data Analytics Life Cycle 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Life Cycle </dc:title>
  <dc:creator>Amith Mh</dc:creator>
  <cp:lastModifiedBy>Amith Mh</cp:lastModifiedBy>
  <cp:revision>2</cp:revision>
  <dcterms:created xsi:type="dcterms:W3CDTF">2021-08-03T05:28:01Z</dcterms:created>
  <dcterms:modified xsi:type="dcterms:W3CDTF">2021-08-03T05:49:02Z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